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60" r:id="rId2"/>
    <p:sldId id="433" r:id="rId3"/>
    <p:sldId id="434" r:id="rId4"/>
    <p:sldId id="446" r:id="rId5"/>
    <p:sldId id="454" r:id="rId6"/>
    <p:sldId id="456" r:id="rId7"/>
    <p:sldId id="437" r:id="rId8"/>
    <p:sldId id="439" r:id="rId9"/>
    <p:sldId id="440" r:id="rId10"/>
    <p:sldId id="441" r:id="rId11"/>
    <p:sldId id="462" r:id="rId12"/>
    <p:sldId id="464" r:id="rId13"/>
    <p:sldId id="463" r:id="rId14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6633"/>
    <a:srgbClr val="99FFCC"/>
    <a:srgbClr val="62FC95"/>
    <a:srgbClr val="313927"/>
    <a:srgbClr val="0000FF"/>
    <a:srgbClr val="66FF33"/>
    <a:srgbClr val="00421E"/>
    <a:srgbClr val="CCFFFF"/>
    <a:srgbClr val="4EF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25" d="100"/>
          <a:sy n="125" d="100"/>
        </p:scale>
        <p:origin x="-1398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Баланс бюджета</a:t>
            </a:r>
          </a:p>
        </c:rich>
      </c:tx>
      <c:layout>
        <c:manualLayout>
          <c:xMode val="edge"/>
          <c:yMode val="edge"/>
          <c:x val="0.31939926842862465"/>
          <c:y val="3.403002895499943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1'!$C$2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>
                <c:manualLayout>
                  <c:x val="2.9641897865689856E-3"/>
                  <c:y val="-9.5284081073998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41897865689995E-3"/>
                  <c:y val="-6.1254052118998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1'!$B$3:$B$8</c:f>
              <c:strCache>
                <c:ptCount val="6"/>
                <c:pt idx="0">
                  <c:v>План 2020</c:v>
                </c:pt>
                <c:pt idx="1">
                  <c:v>План 2021</c:v>
                </c:pt>
                <c:pt idx="2">
                  <c:v>План 2022</c:v>
                </c:pt>
                <c:pt idx="3">
                  <c:v>План 2023</c:v>
                </c:pt>
                <c:pt idx="4">
                  <c:v>План 2024</c:v>
                </c:pt>
                <c:pt idx="5">
                  <c:v>План 2025</c:v>
                </c:pt>
              </c:strCache>
            </c:strRef>
          </c:cat>
          <c:val>
            <c:numRef>
              <c:f>'с 1'!$C$3:$C$8</c:f>
              <c:numCache>
                <c:formatCode>0.0</c:formatCode>
                <c:ptCount val="6"/>
                <c:pt idx="0" formatCode="#,##0">
                  <c:v>677892.15</c:v>
                </c:pt>
                <c:pt idx="1">
                  <c:v>781685.01</c:v>
                </c:pt>
                <c:pt idx="2">
                  <c:v>995987.02</c:v>
                </c:pt>
                <c:pt idx="3">
                  <c:v>1372190.64</c:v>
                </c:pt>
                <c:pt idx="4">
                  <c:v>1377465.35</c:v>
                </c:pt>
                <c:pt idx="5">
                  <c:v>1390062.17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80320"/>
        <c:axId val="48281856"/>
      </c:barChart>
      <c:catAx>
        <c:axId val="4828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48281856"/>
        <c:crosses val="autoZero"/>
        <c:auto val="1"/>
        <c:lblAlgn val="ctr"/>
        <c:lblOffset val="100"/>
        <c:noMultiLvlLbl val="0"/>
      </c:catAx>
      <c:valAx>
        <c:axId val="48281856"/>
        <c:scaling>
          <c:orientation val="minMax"/>
          <c:max val="15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48280320"/>
        <c:crosses val="autoZero"/>
        <c:crossBetween val="between"/>
        <c:majorUnit val="50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План собственных доходов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'c3-4'!$B$14</c:f>
              <c:strCache>
                <c:ptCount val="1"/>
                <c:pt idx="0">
                  <c:v>Рост налоговых и неналоговых доходов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1"/>
              <c:layout>
                <c:manualLayout>
                  <c:x val="5.5115403844017332E-3"/>
                  <c:y val="-2.84466600485250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115403844017332E-3"/>
                  <c:y val="-3.41359920582300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2673105766025989E-3"/>
                  <c:y val="-3.4135992058230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023080768803466E-2"/>
                  <c:y val="5.68933200970498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sz="11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'c3-4'!$A$15:$A$20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'c3-4'!$B$15:$B$20</c:f>
              <c:numCache>
                <c:formatCode>#,##0</c:formatCode>
                <c:ptCount val="6"/>
                <c:pt idx="0">
                  <c:v>364519</c:v>
                </c:pt>
                <c:pt idx="1">
                  <c:v>341472</c:v>
                </c:pt>
                <c:pt idx="2">
                  <c:v>447851.7</c:v>
                </c:pt>
                <c:pt idx="3">
                  <c:v>559413.4</c:v>
                </c:pt>
                <c:pt idx="4">
                  <c:v>606457.9</c:v>
                </c:pt>
                <c:pt idx="5">
                  <c:v>663365.6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486144"/>
        <c:axId val="52487680"/>
      </c:barChart>
      <c:catAx>
        <c:axId val="5248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2487680"/>
        <c:crosses val="autoZero"/>
        <c:auto val="1"/>
        <c:lblAlgn val="ctr"/>
        <c:lblOffset val="100"/>
        <c:noMultiLvlLbl val="0"/>
      </c:catAx>
      <c:valAx>
        <c:axId val="52487680"/>
        <c:scaling>
          <c:orientation val="minMax"/>
          <c:min val="0.5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2486144"/>
        <c:crosses val="autoZero"/>
        <c:crossBetween val="between"/>
        <c:majorUnit val="35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Доля </a:t>
            </a:r>
            <a:r>
              <a:rPr lang="ru-RU" dirty="0" smtClean="0"/>
              <a:t>Собственных доходов</a:t>
            </a:r>
            <a:endParaRPr lang="ru-RU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'c3-4'!$B$24</c:f>
              <c:strCache>
                <c:ptCount val="1"/>
                <c:pt idx="0">
                  <c:v>Доля налоговых и неналоговых доходов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7.0349702523474403E-2"/>
                  <c:y val="0.1608647426271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397118710947825E-2"/>
                  <c:y val="-0.11389953087649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766002053411684E-2"/>
                  <c:y val="7.050426296719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444534898421248E-2"/>
                  <c:y val="-0.124218276822288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111111111111108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88887824724456E-2"/>
                  <c:y val="-0.116018919044837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555555555555454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'c3-4'!$A$25:$A$30</c:f>
              <c:numCache>
                <c:formatCode>General</c:formatCode>
                <c:ptCount val="6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</c:numCache>
            </c:numRef>
          </c:cat>
          <c:val>
            <c:numRef>
              <c:f>'c3-4'!$B$25:$B$30</c:f>
              <c:numCache>
                <c:formatCode>0.0%</c:formatCode>
                <c:ptCount val="6"/>
                <c:pt idx="0">
                  <c:v>0.53772417928132077</c:v>
                </c:pt>
                <c:pt idx="1">
                  <c:v>0.43684092138340991</c:v>
                </c:pt>
                <c:pt idx="2">
                  <c:v>0.44965616118169893</c:v>
                </c:pt>
                <c:pt idx="3">
                  <c:v>0.40767906710105534</c:v>
                </c:pt>
                <c:pt idx="4">
                  <c:v>0.44027089320250412</c:v>
                </c:pt>
                <c:pt idx="5">
                  <c:v>0.4772200944077199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43008"/>
        <c:axId val="56044544"/>
      </c:lineChart>
      <c:catAx>
        <c:axId val="5604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044544"/>
        <c:crosses val="autoZero"/>
        <c:auto val="1"/>
        <c:lblAlgn val="ctr"/>
        <c:lblOffset val="100"/>
        <c:noMultiLvlLbl val="0"/>
      </c:catAx>
      <c:valAx>
        <c:axId val="56044544"/>
        <c:scaling>
          <c:orientation val="minMax"/>
          <c:min val="0.30000000000000004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6043008"/>
        <c:crosses val="autoZero"/>
        <c:crossBetween val="between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'c3-4'!$B$58</c:f>
              <c:strCache>
                <c:ptCount val="1"/>
                <c:pt idx="0">
                  <c:v>Сумма, тыс.руб.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9685224475956722"/>
                  <c:y val="-4.656263926810734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441663898928337"/>
                  <c:y val="1.03021655462148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7610551588959076E-2"/>
                  <c:y val="-2.80524612718516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467487145118017E-2"/>
                  <c:y val="-0.153683401758777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432076334520243"/>
                  <c:y val="-0.127094617675152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7423323745768926"/>
                  <c:y val="2.14077993180994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833097706134068"/>
                  <c:y val="0.107516531438897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666633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'c3-4'!$A$59:$A$64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Упрощенная СН</c:v>
                </c:pt>
                <c:pt idx="3">
                  <c:v>Арендная плата</c:v>
                </c:pt>
                <c:pt idx="4">
                  <c:v>Доходы от продажи МА</c:v>
                </c:pt>
                <c:pt idx="5">
                  <c:v>Прочие</c:v>
                </c:pt>
              </c:strCache>
            </c:strRef>
          </c:cat>
          <c:val>
            <c:numRef>
              <c:f>'c3-4'!$B$59:$B$64</c:f>
              <c:numCache>
                <c:formatCode>#,##0</c:formatCode>
                <c:ptCount val="6"/>
                <c:pt idx="0">
                  <c:v>371009.9</c:v>
                </c:pt>
                <c:pt idx="1">
                  <c:v>33500</c:v>
                </c:pt>
                <c:pt idx="2">
                  <c:v>73128.5</c:v>
                </c:pt>
                <c:pt idx="3">
                  <c:v>45774</c:v>
                </c:pt>
                <c:pt idx="4">
                  <c:v>25700</c:v>
                </c:pt>
                <c:pt idx="5">
                  <c:v>10301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6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3866078743768645E-2"/>
                  <c:y val="-3.24674128208892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3068539299248083E-2"/>
                  <c:y val="2.517118902130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052461608650684"/>
                  <c:y val="0.117585007962922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2205420943862939E-2"/>
                  <c:y val="8.5107461071349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6162332545311268"/>
                  <c:y val="-5.64144933706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390842274250571E-2"/>
                  <c:y val="-0.169332950900120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6.3355525207816746E-2"/>
                  <c:y val="-0.23600500193161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11957163507985318"/>
                  <c:y val="-0.181423818505550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>
                    <a:solidFill>
                      <a:srgbClr val="666633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'с6-9'!$B$28:$B$35</c:f>
              <c:strCache>
                <c:ptCount val="8"/>
                <c:pt idx="0">
                  <c:v>Совет района</c:v>
                </c:pt>
                <c:pt idx="1">
                  <c:v>Исполнительный комитет </c:v>
                </c:pt>
                <c:pt idx="2">
                  <c:v>ФБП</c:v>
                </c:pt>
                <c:pt idx="3">
                  <c:v>ПИЗО</c:v>
                </c:pt>
                <c:pt idx="4">
                  <c:v>Отдел образования</c:v>
                </c:pt>
                <c:pt idx="5">
                  <c:v>ОДМС</c:v>
                </c:pt>
                <c:pt idx="6">
                  <c:v>Отдел культуры </c:v>
                </c:pt>
                <c:pt idx="7">
                  <c:v>ЦБ СП</c:v>
                </c:pt>
              </c:strCache>
            </c:strRef>
          </c:cat>
          <c:val>
            <c:numRef>
              <c:f>'с6-9'!$C$28:$C$35</c:f>
              <c:numCache>
                <c:formatCode>#,##0</c:formatCode>
                <c:ptCount val="8"/>
                <c:pt idx="0">
                  <c:v>14910</c:v>
                </c:pt>
                <c:pt idx="1">
                  <c:v>71359.839999999997</c:v>
                </c:pt>
                <c:pt idx="2">
                  <c:v>32460</c:v>
                </c:pt>
                <c:pt idx="3">
                  <c:v>2678.6</c:v>
                </c:pt>
                <c:pt idx="4">
                  <c:v>1024440.6</c:v>
                </c:pt>
                <c:pt idx="5">
                  <c:v>90097</c:v>
                </c:pt>
                <c:pt idx="6">
                  <c:v>125725</c:v>
                </c:pt>
                <c:pt idx="7">
                  <c:v>10519.6</c:v>
                </c:pt>
              </c:numCache>
            </c:numRef>
          </c:val>
        </c:ser>
        <c:ser>
          <c:idx val="1"/>
          <c:order val="1"/>
          <c:cat>
            <c:strRef>
              <c:f>'с6-9'!$B$28:$B$35</c:f>
              <c:strCache>
                <c:ptCount val="8"/>
                <c:pt idx="0">
                  <c:v>Совет района</c:v>
                </c:pt>
                <c:pt idx="1">
                  <c:v>Исполнительный комитет </c:v>
                </c:pt>
                <c:pt idx="2">
                  <c:v>ФБП</c:v>
                </c:pt>
                <c:pt idx="3">
                  <c:v>ПИЗО</c:v>
                </c:pt>
                <c:pt idx="4">
                  <c:v>Отдел образования</c:v>
                </c:pt>
                <c:pt idx="5">
                  <c:v>ОДМС</c:v>
                </c:pt>
                <c:pt idx="6">
                  <c:v>Отдел культуры </c:v>
                </c:pt>
                <c:pt idx="7">
                  <c:v>ЦБ СП</c:v>
                </c:pt>
              </c:strCache>
            </c:strRef>
          </c:cat>
          <c:val>
            <c:numRef>
              <c:f>'с6-9'!$D$28:$D$35</c:f>
              <c:numCache>
                <c:formatCode>0.0%</c:formatCode>
                <c:ptCount val="8"/>
                <c:pt idx="0">
                  <c:v>1.0865837125955034E-2</c:v>
                </c:pt>
                <c:pt idx="1">
                  <c:v>5.2004319166613751E-2</c:v>
                </c:pt>
                <c:pt idx="2">
                  <c:v>2.3655605171596272E-2</c:v>
                </c:pt>
                <c:pt idx="3">
                  <c:v>1.9520611217694937E-3</c:v>
                </c:pt>
                <c:pt idx="4">
                  <c:v>0.74657308550071433</c:v>
                </c:pt>
                <c:pt idx="5">
                  <c:v>6.5659243966275704E-2</c:v>
                </c:pt>
                <c:pt idx="6">
                  <c:v>9.1623566241495411E-2</c:v>
                </c:pt>
                <c:pt idx="7">
                  <c:v>7.6662817055799179E-3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6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'с6-9'!$C$60</c:f>
              <c:strCache>
                <c:ptCount val="1"/>
                <c:pt idx="0">
                  <c:v>План 2020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26185101580135439"/>
                  <c:y val="-1.24357281465547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201539698203468E-2"/>
                  <c:y val="-0.254826533435282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0.250029136196196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73066718077076E-2"/>
                  <c:y val="-0.131686893177446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1543268068253853E-2"/>
                  <c:y val="-1.49180047532844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5127952755905507E-2"/>
                  <c:y val="0.121711724632273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7.2599017673580873E-2"/>
                  <c:y val="9.97233507992490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666633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'с6-9'!$B$61:$B$67</c:f>
              <c:strCache>
                <c:ptCount val="7"/>
                <c:pt idx="0">
                  <c:v>Образование</c:v>
                </c:pt>
                <c:pt idx="1">
                  <c:v>Культура</c:v>
                </c:pt>
                <c:pt idx="2">
                  <c:v>Общегосударственные</c:v>
                </c:pt>
                <c:pt idx="3">
                  <c:v>ФКиС</c:v>
                </c:pt>
                <c:pt idx="4">
                  <c:v>Национальная экономика</c:v>
                </c:pt>
                <c:pt idx="5">
                  <c:v>Социальная политика</c:v>
                </c:pt>
                <c:pt idx="6">
                  <c:v>Прочие</c:v>
                </c:pt>
              </c:strCache>
            </c:strRef>
          </c:cat>
          <c:val>
            <c:numRef>
              <c:f>'с6-9'!$C$61:$C$67</c:f>
              <c:numCache>
                <c:formatCode>#,##0</c:formatCode>
                <c:ptCount val="7"/>
                <c:pt idx="0">
                  <c:v>1030882.7</c:v>
                </c:pt>
                <c:pt idx="1">
                  <c:v>108513.2</c:v>
                </c:pt>
                <c:pt idx="2">
                  <c:v>57670.54</c:v>
                </c:pt>
                <c:pt idx="3">
                  <c:v>69452.7</c:v>
                </c:pt>
                <c:pt idx="4">
                  <c:v>37913.599999999999</c:v>
                </c:pt>
                <c:pt idx="5">
                  <c:v>33205.5</c:v>
                </c:pt>
                <c:pt idx="6">
                  <c:v>34552.399999999907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1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Баланс бюджета</a:t>
            </a:r>
          </a:p>
        </c:rich>
      </c:tx>
      <c:layout>
        <c:manualLayout>
          <c:xMode val="edge"/>
          <c:yMode val="edge"/>
          <c:x val="0.31939926842862465"/>
          <c:y val="3.403002895499943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1'!$C$2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0"/>
              <c:layout>
                <c:manualLayout>
                  <c:x val="2.9641897865689856E-3"/>
                  <c:y val="-9.5284081073998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641897865689995E-3"/>
                  <c:y val="-6.12540521189989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1'!$B$3:$B$8</c:f>
              <c:strCache>
                <c:ptCount val="6"/>
                <c:pt idx="0">
                  <c:v>План 2020</c:v>
                </c:pt>
                <c:pt idx="1">
                  <c:v>План 2021</c:v>
                </c:pt>
                <c:pt idx="2">
                  <c:v>План 2022</c:v>
                </c:pt>
                <c:pt idx="3">
                  <c:v>План 2023</c:v>
                </c:pt>
                <c:pt idx="4">
                  <c:v>План 2024</c:v>
                </c:pt>
                <c:pt idx="5">
                  <c:v>План 2025</c:v>
                </c:pt>
              </c:strCache>
            </c:strRef>
          </c:cat>
          <c:val>
            <c:numRef>
              <c:f>'с 1'!$C$3:$C$8</c:f>
              <c:numCache>
                <c:formatCode>0.0</c:formatCode>
                <c:ptCount val="6"/>
                <c:pt idx="0" formatCode="#,##0">
                  <c:v>677892.15</c:v>
                </c:pt>
                <c:pt idx="1">
                  <c:v>781685.01</c:v>
                </c:pt>
                <c:pt idx="2">
                  <c:v>995987.02</c:v>
                </c:pt>
                <c:pt idx="3">
                  <c:v>1372190.64</c:v>
                </c:pt>
                <c:pt idx="4">
                  <c:v>1377465.35</c:v>
                </c:pt>
                <c:pt idx="5">
                  <c:v>1390062.17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16320"/>
        <c:axId val="59017856"/>
      </c:barChart>
      <c:catAx>
        <c:axId val="5901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59017856"/>
        <c:crosses val="autoZero"/>
        <c:auto val="1"/>
        <c:lblAlgn val="ctr"/>
        <c:lblOffset val="100"/>
        <c:noMultiLvlLbl val="0"/>
      </c:catAx>
      <c:valAx>
        <c:axId val="59017856"/>
        <c:scaling>
          <c:orientation val="minMax"/>
          <c:max val="15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9016320"/>
        <c:crosses val="autoZero"/>
        <c:crossBetween val="between"/>
        <c:majorUnit val="500000"/>
      </c:valAx>
    </c:plotArea>
    <c:plotVisOnly val="1"/>
    <c:dispBlanksAs val="gap"/>
    <c:showDLblsOverMax val="0"/>
  </c:chart>
  <c:spPr>
    <a:solidFill>
      <a:srgbClr val="FFFFCC"/>
    </a:solidFill>
  </c:spPr>
  <c:txPr>
    <a:bodyPr/>
    <a:lstStyle/>
    <a:p>
      <a:pPr>
        <a:defRPr>
          <a:solidFill>
            <a:srgbClr val="666633"/>
          </a:solidFill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5321-C766-4B3D-A784-F806B20B2464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F6F01-078B-4666-B8C7-87D9CAF782D5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C923-115E-4AE9-864C-EE24298AAFC3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3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309D-45AB-4473-ACFB-D2340C89269D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DA92-7B2E-494E-A593-27786210AA93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E2F4B-1274-4B3E-80CD-B61B3865BA3F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B931-7982-4EB0-8013-9A8D470E8A5D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8A00-1166-4132-B6F3-51B5407ED89B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9AD8B-BC4F-40D1-8BAF-D8AD8F44BD9B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C18B-8BE3-4615-8DFB-190ECF55BC1E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63B0-8F3C-4904-BDF3-65D6C5169DC4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6114-FB9A-482F-8341-CCB0E7C43F84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8765-21E2-4E69-B103-2F6BB10E3661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8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9000"/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artisticPastelsSmooth/>
                    </a14:imgEffect>
                    <a14:imgEffect>
                      <a14:colorTemperature colorTemp="4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E87B1-F77A-4F77-93E3-32DFFB875137}" type="datetime1">
              <a:rPr lang="ru-RU"/>
              <a:pPr>
                <a:defRPr/>
              </a:pPr>
              <a:t>18.11.2022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  <p:sldLayoutId id="2147483826" r:id="rId12"/>
    <p:sldLayoutId id="2147483827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483518"/>
            <a:ext cx="8229600" cy="107382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</a:rPr>
              <a:t>Доклад председателя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Финансово-бюджетной палаты Пестречинского района</a:t>
            </a:r>
            <a:br>
              <a:rPr lang="ru-RU" sz="2400" b="1" dirty="0" smtClean="0">
                <a:solidFill>
                  <a:srgbClr val="666633"/>
                </a:solidFill>
              </a:rPr>
            </a:br>
            <a:r>
              <a:rPr lang="ru-RU" sz="2400" b="1" dirty="0" smtClean="0">
                <a:solidFill>
                  <a:srgbClr val="666633"/>
                </a:solidFill>
              </a:rPr>
              <a:t>Товкалева Геннадия Петровича</a:t>
            </a:r>
            <a:endParaRPr lang="ru-RU" sz="2400" dirty="0" smtClean="0">
              <a:solidFill>
                <a:srgbClr val="666633"/>
              </a:solidFill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23850" y="1995488"/>
            <a:ext cx="8229600" cy="23050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О  бюджете Пестречинского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rgbClr val="003A1A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649162" y="4227934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buClr>
                <a:srgbClr val="0BD0D9"/>
              </a:buClr>
              <a:buSzPct val="95000"/>
            </a:pPr>
            <a:endParaRPr lang="ru-RU" sz="3000" b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514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267608" cy="8526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 классификации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2023год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48847"/>
              </p:ext>
            </p:extLst>
          </p:nvPr>
        </p:nvGraphicFramePr>
        <p:xfrm>
          <a:off x="395536" y="1034868"/>
          <a:ext cx="4320480" cy="3583252"/>
        </p:xfrm>
        <a:graphic>
          <a:graphicData uri="http://schemas.openxmlformats.org/drawingml/2006/table">
            <a:tbl>
              <a:tblPr/>
              <a:tblGrid>
                <a:gridCol w="2580105"/>
                <a:gridCol w="1020295"/>
                <a:gridCol w="720080"/>
              </a:tblGrid>
              <a:tr h="345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структура  </a:t>
                      </a:r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57 671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45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37 914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1 030 883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108 513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4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90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54835"/>
              </p:ext>
            </p:extLst>
          </p:nvPr>
        </p:nvGraphicFramePr>
        <p:xfrm>
          <a:off x="3995936" y="1059582"/>
          <a:ext cx="48965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0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52675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666633"/>
                </a:solidFill>
              </a:rPr>
              <a:t>Бюджет расходов Пестречинского  </a:t>
            </a:r>
            <a:r>
              <a:rPr lang="ru-RU" sz="2200" b="1" dirty="0">
                <a:solidFill>
                  <a:srgbClr val="666633"/>
                </a:solidFill>
              </a:rPr>
              <a:t>муниципального района </a:t>
            </a:r>
            <a:r>
              <a:rPr lang="ru-RU" sz="2200" b="1" dirty="0" smtClean="0">
                <a:solidFill>
                  <a:srgbClr val="666633"/>
                </a:solidFill>
              </a:rPr>
              <a:t>                           в разрезе </a:t>
            </a:r>
            <a:r>
              <a:rPr lang="ru-RU" sz="2400" b="1" dirty="0" smtClean="0">
                <a:solidFill>
                  <a:srgbClr val="666633"/>
                </a:solidFill>
              </a:rPr>
              <a:t>республиканских</a:t>
            </a:r>
            <a:r>
              <a:rPr lang="ru-RU" sz="2200" b="1" dirty="0" smtClean="0">
                <a:solidFill>
                  <a:srgbClr val="666633"/>
                </a:solidFill>
              </a:rPr>
              <a:t> и муниципальных программ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11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217318"/>
              </p:ext>
            </p:extLst>
          </p:nvPr>
        </p:nvGraphicFramePr>
        <p:xfrm>
          <a:off x="331659" y="1059584"/>
          <a:ext cx="8488812" cy="3760830"/>
        </p:xfrm>
        <a:graphic>
          <a:graphicData uri="http://schemas.openxmlformats.org/drawingml/2006/table">
            <a:tbl>
              <a:tblPr/>
              <a:tblGrid>
                <a:gridCol w="4836050"/>
                <a:gridCol w="836020"/>
                <a:gridCol w="938914"/>
                <a:gridCol w="938914"/>
                <a:gridCol w="938914"/>
              </a:tblGrid>
              <a:tr h="21095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2022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86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Проведение дезинфекции, дезинсекции и дератизации, санитарно-противоэпидемических мероприятий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935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1 136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1 202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«Развитие образования в Республике Татарстан»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682 536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1 007 255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991 358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977 453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«Социальные выплаты»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23 443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32 762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33 921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35 082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Программа капитального ремонта в многоквартирных домах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2 456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21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Обеспечение общественного порядка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299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427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РЦП Пожарная безопасность в ПМР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1 566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2 687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2 706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2 757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Развития культуры в ПМР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97 263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107 955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108 579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109 231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по регулированию качества окружающей среды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2 374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"Развитие  физической культуры и спорта"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57 665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68 731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69 380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69 380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"Развитие  молодежной политики"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17 251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20 562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20 634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21 220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Реализация мероприятий по уничтожению борщевика Сосновского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1 048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1 631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1 631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1 631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Система химической и биологической безопасности по ПМР 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1 951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1 975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1 975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1 975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ОМ  «Развитие сети автомобильных дорог общего пользования»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32 200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33 500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33 100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34 200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Водное хозяйство</a:t>
                      </a:r>
                    </a:p>
                  </a:txBody>
                  <a:tcPr marL="9275" marR="9275" marT="9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2 439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2 439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2 439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2 439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Непрограммные направления расходов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72 049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87 260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81 840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83 758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109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995 987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1 353 079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1 344 732</a:t>
                      </a:r>
                    </a:p>
                  </a:txBody>
                  <a:tcPr marL="9275" marR="9275" marT="92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800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52675"/>
          </a:xfrm>
        </p:spPr>
        <p:txBody>
          <a:bodyPr/>
          <a:lstStyle/>
          <a:p>
            <a:pPr algn="ctr"/>
            <a:r>
              <a:rPr lang="ru-RU" sz="2200" b="1" dirty="0" smtClean="0">
                <a:solidFill>
                  <a:srgbClr val="666633"/>
                </a:solidFill>
              </a:rPr>
              <a:t>Муниципальные программы, по которым вопрос финансирования  будет рассмотрен в ходе исполнения бюджета в 2023 году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26516"/>
              </p:ext>
            </p:extLst>
          </p:nvPr>
        </p:nvGraphicFramePr>
        <p:xfrm>
          <a:off x="251520" y="987571"/>
          <a:ext cx="8568952" cy="3990147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176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«Дети и молодежь на 2022-2023 год»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МП «Комплексное развитие сельских территорий» на 2020-2025годы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.»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МП «Обеспечение жильем молодых семей на 2020-2025 годы».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«Оснащение автономными пожарными извещателями жилых домов в 2022-2023 гг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.»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«Поддержка детей-инвалидов и детей с ограниченными возможностями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здоровья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2022-2025 годы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.»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«Поддержка добровольческого движения в 2019-2023 годы»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МП «Поддержка социально ориентированных некоммерческих организаций  на 2021-2025 годы».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«Профилактика наркотизации населения на 2021-2023 годы».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«Профилактика терроризма и экстремизма на 2019–2023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годы»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«Развитие личных подсобных хозяйств на 2022-2026 годы».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«Развитие туризма на 2021-2023 годы».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«Реализация антикоррупционной политики на 2015-2024 годы»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«Реализация государственной национальной политики на 2021-2026 годы».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«Сельская молодежь на 2021-2023 годы».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«Укрепление общественного здоровья среди населения на 2021-2025 годы»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МП «Формирование здорового образа жизни среди населения на 2021-2024 годы»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«</a:t>
                      </a:r>
                      <a:r>
                        <a:rPr lang="ru-RU" sz="1200" b="0" i="0" u="none" strike="noStrike" dirty="0" err="1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Энергоресурсоэффективность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2022-2025 годы».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МП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«Сохранение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, изучение и развитие государственных языков РТ на 2021-2025гг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  <a:ea typeface="Calibri"/>
                        </a:rPr>
                        <a:t>.»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«Поддержка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развитие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малого и среднего предпринимательства на 2019-2023годы.»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системы видеонаблюдения АПК «Безопасный город» на 2022-2023гг.»</a:t>
                      </a: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767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МП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«Улучшения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условий охраны труда на 2022-2024 годы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.»</a:t>
                      </a:r>
                      <a:endParaRPr lang="ru-RU" sz="12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7127" marR="7127" marT="71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514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2023 - 2025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13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92927"/>
              </p:ext>
            </p:extLst>
          </p:nvPr>
        </p:nvGraphicFramePr>
        <p:xfrm>
          <a:off x="251517" y="915566"/>
          <a:ext cx="8568954" cy="2232248"/>
        </p:xfrm>
        <a:graphic>
          <a:graphicData uri="http://schemas.openxmlformats.org/drawingml/2006/table">
            <a:tbl>
              <a:tblPr/>
              <a:tblGrid>
                <a:gridCol w="1039579"/>
                <a:gridCol w="1049672"/>
                <a:gridCol w="1022756"/>
                <a:gridCol w="1359190"/>
                <a:gridCol w="1241438"/>
                <a:gridCol w="1039579"/>
                <a:gridCol w="1816740"/>
              </a:tblGrid>
              <a:tr h="610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Дифицит+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677 892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677 892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57345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781685,0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781685,0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103792,9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5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1377465,4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1377465,4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5274,7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5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1390062,2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1390062,2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12596,8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0643040"/>
              </p:ext>
            </p:extLst>
          </p:nvPr>
        </p:nvGraphicFramePr>
        <p:xfrm>
          <a:off x="251520" y="3147814"/>
          <a:ext cx="8568952" cy="186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7480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267495"/>
            <a:ext cx="8229600" cy="578367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2023 - 2025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26513"/>
              </p:ext>
            </p:extLst>
          </p:nvPr>
        </p:nvGraphicFramePr>
        <p:xfrm>
          <a:off x="251517" y="915566"/>
          <a:ext cx="8568954" cy="2232248"/>
        </p:xfrm>
        <a:graphic>
          <a:graphicData uri="http://schemas.openxmlformats.org/drawingml/2006/table">
            <a:tbl>
              <a:tblPr/>
              <a:tblGrid>
                <a:gridCol w="1039579"/>
                <a:gridCol w="1049672"/>
                <a:gridCol w="1022756"/>
                <a:gridCol w="1359190"/>
                <a:gridCol w="1241438"/>
                <a:gridCol w="1039579"/>
                <a:gridCol w="1816740"/>
              </a:tblGrid>
              <a:tr h="6108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Увеличение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Динамика бюджета,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Дифицит+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677 892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677 892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57345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781685,0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781685,0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103792,9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995987,0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214302,0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52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1372190,6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376203,6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5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1377465,4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1377465,4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5274,7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54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План 2025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1390062,2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1390062,2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12596,8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466098"/>
              </p:ext>
            </p:extLst>
          </p:nvPr>
        </p:nvGraphicFramePr>
        <p:xfrm>
          <a:off x="251520" y="3147814"/>
          <a:ext cx="8568952" cy="186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97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92088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бюджета доходов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12107"/>
              </p:ext>
            </p:extLst>
          </p:nvPr>
        </p:nvGraphicFramePr>
        <p:xfrm>
          <a:off x="179512" y="915566"/>
          <a:ext cx="8784976" cy="1783535"/>
        </p:xfrm>
        <a:graphic>
          <a:graphicData uri="http://schemas.openxmlformats.org/drawingml/2006/table">
            <a:tbl>
              <a:tblPr/>
              <a:tblGrid>
                <a:gridCol w="1933561"/>
                <a:gridCol w="1738580"/>
                <a:gridCol w="1928145"/>
                <a:gridCol w="1884817"/>
                <a:gridCol w="1299873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Доходы 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600" b="1" i="0" u="none" strike="noStrike" dirty="0" err="1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. Собственные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Доля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677 892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364 519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53,8%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781 685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341 472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995 987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447 852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559 413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124,9%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40,8%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1 377 465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606 458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108,4%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44,0%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1 390 062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663 366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47,7%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03451"/>
              </p:ext>
            </p:extLst>
          </p:nvPr>
        </p:nvGraphicFramePr>
        <p:xfrm>
          <a:off x="179512" y="2715766"/>
          <a:ext cx="46085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568143"/>
              </p:ext>
            </p:extLst>
          </p:nvPr>
        </p:nvGraphicFramePr>
        <p:xfrm>
          <a:off x="4788024" y="2715766"/>
          <a:ext cx="417646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248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043608" y="170903"/>
            <a:ext cx="7920880" cy="50405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</a:t>
            </a:r>
            <a:r>
              <a:rPr lang="ru-RU" sz="28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871146"/>
              </p:ext>
            </p:extLst>
          </p:nvPr>
        </p:nvGraphicFramePr>
        <p:xfrm>
          <a:off x="251520" y="987574"/>
          <a:ext cx="3960440" cy="3816429"/>
        </p:xfrm>
        <a:graphic>
          <a:graphicData uri="http://schemas.openxmlformats.org/drawingml/2006/table">
            <a:tbl>
              <a:tblPr/>
              <a:tblGrid>
                <a:gridCol w="1656184"/>
                <a:gridCol w="504056"/>
                <a:gridCol w="720080"/>
                <a:gridCol w="576064"/>
                <a:gridCol w="504056"/>
              </a:tblGrid>
              <a:tr h="5618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Уд. вес,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86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НДФЛ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371010</a:t>
                      </a:r>
                      <a:endParaRPr lang="ru-RU" sz="10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414387</a:t>
                      </a:r>
                      <a:endParaRPr lang="ru-RU" sz="10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466597</a:t>
                      </a:r>
                      <a:endParaRPr lang="ru-RU" sz="1000" b="0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Упрощенная система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73128,5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76026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79039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Негативное воздействие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486816</a:t>
                      </a:r>
                      <a:endParaRPr lang="ru-RU" sz="10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532691</a:t>
                      </a:r>
                      <a:endParaRPr lang="ru-RU" sz="10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589014</a:t>
                      </a:r>
                      <a:endParaRPr lang="ru-RU" sz="10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Арендная плата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45774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46777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47290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Продажа активов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25700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25800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25800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Штрафы, санкции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73767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74352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5131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559 413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606 458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663 366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165786"/>
              </p:ext>
            </p:extLst>
          </p:nvPr>
        </p:nvGraphicFramePr>
        <p:xfrm>
          <a:off x="3923928" y="987574"/>
          <a:ext cx="504924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594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170902"/>
            <a:ext cx="7791477" cy="81667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перечисления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бюджетов бюджетной системы Российской  Федерации</a:t>
            </a:r>
            <a:endParaRPr lang="ru-RU" sz="24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63864"/>
              </p:ext>
            </p:extLst>
          </p:nvPr>
        </p:nvGraphicFramePr>
        <p:xfrm>
          <a:off x="348076" y="1275606"/>
          <a:ext cx="8400388" cy="3432648"/>
        </p:xfrm>
        <a:graphic>
          <a:graphicData uri="http://schemas.openxmlformats.org/drawingml/2006/table">
            <a:tbl>
              <a:tblPr/>
              <a:tblGrid>
                <a:gridCol w="2999788"/>
                <a:gridCol w="1800200"/>
                <a:gridCol w="1944216"/>
                <a:gridCol w="1656184"/>
              </a:tblGrid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Субсидии бюджетам бюджетной системы Российской Федерации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183223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136830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723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560665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564592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565866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96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70473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8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ВСЕГО Безвозмездные перечисления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812777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771007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726697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511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170902"/>
            <a:ext cx="8291264" cy="74466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параметры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бюджета  расходов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245262"/>
              </p:ext>
            </p:extLst>
          </p:nvPr>
        </p:nvGraphicFramePr>
        <p:xfrm>
          <a:off x="251520" y="1059582"/>
          <a:ext cx="8424935" cy="3751479"/>
        </p:xfrm>
        <a:graphic>
          <a:graphicData uri="http://schemas.openxmlformats.org/drawingml/2006/table">
            <a:tbl>
              <a:tblPr/>
              <a:tblGrid>
                <a:gridCol w="3788729"/>
                <a:gridCol w="1545402"/>
                <a:gridCol w="1545402"/>
                <a:gridCol w="1545402"/>
              </a:tblGrid>
              <a:tr h="3566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 год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381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Курс доллара, рублей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77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78,7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222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Инфляция, (рост %)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93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Заработная плата работников муниципальных бюджетных  учреждений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доведение до МРОТ с 1 января – ежегодно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01.10.23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6,1%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01.10.24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01.10.25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48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Заработная плата отдельных категорий работников бюджетной сферы 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 соответствии с Указами Президента РФ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875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Заработная плата в органах муниципального управления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01.10.23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6,1%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01.10.24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01.10.25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3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Публичные обязательства  (денежные выплаты населению)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01.01.23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6,1%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01.01.24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01.01.25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03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Продукты питания, медикаменты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01.01.23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6,1%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01.01.24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01.01.25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3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Коммунальные услуги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01.07.23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6,1%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01.07.24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повышение с 01.07.25 </a:t>
                      </a:r>
                      <a:r>
                        <a:rPr lang="ru-RU" sz="1200" b="0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 4,0%</a:t>
                      </a:r>
                    </a:p>
                  </a:txBody>
                  <a:tcPr marL="8130" marR="8130" marT="8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089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85786" y="23639"/>
            <a:ext cx="8001056" cy="82222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расходов 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4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4299942"/>
            <a:ext cx="8784976" cy="576064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Планирование расходов произведено на основании </a:t>
            </a:r>
            <a:r>
              <a:rPr lang="ru-RU" sz="1600" b="1" dirty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прогноза экономического </a:t>
            </a:r>
            <a:r>
              <a:rPr lang="ru-RU" sz="1600" b="1" dirty="0" smtClean="0">
                <a:solidFill>
                  <a:srgbClr val="666633"/>
                </a:solidFill>
                <a:latin typeface="Times New Roman" pitchFamily="18" charset="0"/>
                <a:cs typeface="Times New Roman" pitchFamily="18" charset="0"/>
              </a:rPr>
              <a:t>развития экономики Пестречинского района и сценарных условий развития Республики Татарстан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059272"/>
              </p:ext>
            </p:extLst>
          </p:nvPr>
        </p:nvGraphicFramePr>
        <p:xfrm>
          <a:off x="179512" y="987574"/>
          <a:ext cx="8784976" cy="3333428"/>
        </p:xfrm>
        <a:graphic>
          <a:graphicData uri="http://schemas.openxmlformats.org/drawingml/2006/table">
            <a:tbl>
              <a:tblPr/>
              <a:tblGrid>
                <a:gridCol w="3551091"/>
                <a:gridCol w="876537"/>
                <a:gridCol w="1335316"/>
                <a:gridCol w="983917"/>
                <a:gridCol w="983917"/>
                <a:gridCol w="1054198"/>
              </a:tblGrid>
              <a:tr h="39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23/22 </a:t>
                      </a:r>
                      <a:r>
                        <a:rPr lang="ru-RU" sz="12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Совет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11 945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15 450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5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Исполнительный комитет Пестречинского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68 113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105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70 255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72 298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20 920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155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33 061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Палата имущественных и земельных отношений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123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689 819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149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1 006 238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993 359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6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физической культуры, спорта и досуга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80 754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112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культуры и кинематографии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111 995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112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126 537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6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Централизованная бухгалтерия сельских поселений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102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995 987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138</a:t>
                      </a:r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1 353 079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1 344 732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9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Динамика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666633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7942338" cy="8526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b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</a:t>
            </a:r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на 2023 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23528" y="3723878"/>
            <a:ext cx="5688632" cy="1152127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Основной объем затрат в ведомственной структуре расходов на 2023 г.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Отдел </a:t>
            </a: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образования                                                               </a:t>
            </a: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74,7%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Отдел культуры </a:t>
            </a: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			                 9,2 </a:t>
            </a: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Исполнительный комитет                                                   5,2 %</a:t>
            </a:r>
            <a:endParaRPr lang="ru-RU" sz="1400" b="1" dirty="0">
              <a:solidFill>
                <a:srgbClr val="666633"/>
              </a:solidFill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Отдел по делам молодежи, спорту </a:t>
            </a:r>
            <a:r>
              <a:rPr lang="ru-RU" sz="1400" b="1" dirty="0">
                <a:solidFill>
                  <a:srgbClr val="666633"/>
                </a:solidFill>
                <a:cs typeface="Times New Roman" pitchFamily="18" charset="0"/>
              </a:rPr>
              <a:t>и </a:t>
            </a:r>
            <a:r>
              <a:rPr lang="ru-RU" sz="1400" b="1" dirty="0" smtClean="0">
                <a:solidFill>
                  <a:srgbClr val="666633"/>
                </a:solidFill>
                <a:cs typeface="Times New Roman" pitchFamily="18" charset="0"/>
              </a:rPr>
              <a:t>туризму             6,6 %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13811"/>
              </p:ext>
            </p:extLst>
          </p:nvPr>
        </p:nvGraphicFramePr>
        <p:xfrm>
          <a:off x="297400" y="987574"/>
          <a:ext cx="4346608" cy="2736305"/>
        </p:xfrm>
        <a:graphic>
          <a:graphicData uri="http://schemas.openxmlformats.org/drawingml/2006/table">
            <a:tbl>
              <a:tblPr/>
              <a:tblGrid>
                <a:gridCol w="2526793"/>
                <a:gridCol w="942638"/>
                <a:gridCol w="877177"/>
              </a:tblGrid>
              <a:tr h="4975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Ведомства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Доля,%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Исполнительный комитет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71 360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ФБП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32 460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ПИЗО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1 024 441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ОДМС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90 097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Отдел культуры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125 725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ЦБ СП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10 520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4790569"/>
              </p:ext>
            </p:extLst>
          </p:nvPr>
        </p:nvGraphicFramePr>
        <p:xfrm>
          <a:off x="4283968" y="827577"/>
          <a:ext cx="4605139" cy="3256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515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23639"/>
            <a:ext cx="8332200" cy="675903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66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расходов по разделам классификации расходов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C7B4F-C10C-42A3-A2BC-D89E38B741C5}" type="slidenum">
              <a:rPr lang="ru-RU" smtClean="0">
                <a:solidFill>
                  <a:srgbClr val="242852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ru-RU">
              <a:solidFill>
                <a:srgbClr val="242852">
                  <a:shade val="90000"/>
                </a:srgb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323889"/>
              </p:ext>
            </p:extLst>
          </p:nvPr>
        </p:nvGraphicFramePr>
        <p:xfrm>
          <a:off x="331660" y="987574"/>
          <a:ext cx="8272788" cy="3710937"/>
        </p:xfrm>
        <a:graphic>
          <a:graphicData uri="http://schemas.openxmlformats.org/drawingml/2006/table">
            <a:tbl>
              <a:tblPr/>
              <a:tblGrid>
                <a:gridCol w="2924264"/>
                <a:gridCol w="1090917"/>
                <a:gridCol w="1015159"/>
                <a:gridCol w="1212130"/>
                <a:gridCol w="1015159"/>
                <a:gridCol w="1015159"/>
              </a:tblGrid>
              <a:tr h="2453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Разделы </a:t>
                      </a:r>
                      <a:r>
                        <a:rPr lang="ru-RU" sz="1400" b="1" i="0" u="none" strike="noStrike" dirty="0" smtClean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классификации </a:t>
                      </a:r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Рост 23/22 %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50 017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57 671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57 771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59 810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2 854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3 793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3 183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36 590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37 914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37 514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38 614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5 621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4 746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2 374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699 656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1 030 883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1 011 553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998 217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97 263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108 513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108 579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109 231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24 055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33 206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34 360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35 478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63 282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69 380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4531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13 069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19 232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327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ИТОГО (без условно утвержденных расходов)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995 987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1 372 191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1 353 079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666633"/>
                          </a:solidFill>
                          <a:effectLst/>
                          <a:latin typeface="Times New Roman"/>
                        </a:rPr>
                        <a:t>1 344 732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70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16734</TotalTime>
  <Words>1624</Words>
  <Application>Microsoft Office PowerPoint</Application>
  <PresentationFormat>Экран (16:9)</PresentationFormat>
  <Paragraphs>650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Доклад председателя Финансово-бюджетной палаты Пестречинского района Товкалева Геннадия Петровича</vt:lpstr>
      <vt:lpstr>Динамика основных параметров бюджета  на 2023 - 2025 годы</vt:lpstr>
      <vt:lpstr>Динамика бюджета доходов </vt:lpstr>
      <vt:lpstr>Структура собственных доходов в 2023 году </vt:lpstr>
      <vt:lpstr>Безвозмездные перечисления от других бюджетов бюджетной системы Российской  Федерации</vt:lpstr>
      <vt:lpstr>Исходные параметры  при составлении бюджета  расходов</vt:lpstr>
      <vt:lpstr>Бюджет расходов по ведомственной структуре расходов</vt:lpstr>
      <vt:lpstr>Структура расходов бюджета  по ведомственной структуре расходов на 2023 г.</vt:lpstr>
      <vt:lpstr>Бюджет расходов по разделам классификации расходов</vt:lpstr>
      <vt:lpstr>Структура расходов бюджета  по разделам классификации расходов на 2023год</vt:lpstr>
      <vt:lpstr>Бюджет расходов Пестречинского  муниципального района                            в разрезе республиканских и муниципальных программ</vt:lpstr>
      <vt:lpstr>Муниципальные программы, по которым вопрос финансирования  будет рассмотрен в ходе исполнения бюджета в 2023 году</vt:lpstr>
      <vt:lpstr>Динамика основных параметров бюджета  на 2023 - 2025 годы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843</cp:revision>
  <cp:lastPrinted>2018-11-20T07:27:19Z</cp:lastPrinted>
  <dcterms:created xsi:type="dcterms:W3CDTF">2011-10-06T06:04:06Z</dcterms:created>
  <dcterms:modified xsi:type="dcterms:W3CDTF">2022-11-18T10:33:03Z</dcterms:modified>
</cp:coreProperties>
</file>